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2"/>
  </p:notesMasterIdLst>
  <p:sldIdLst>
    <p:sldId id="272" r:id="rId5"/>
    <p:sldId id="298" r:id="rId6"/>
    <p:sldId id="306" r:id="rId7"/>
    <p:sldId id="321" r:id="rId8"/>
    <p:sldId id="326" r:id="rId9"/>
    <p:sldId id="323" r:id="rId10"/>
    <p:sldId id="329" r:id="rId11"/>
    <p:sldId id="324" r:id="rId12"/>
    <p:sldId id="319" r:id="rId13"/>
    <p:sldId id="307" r:id="rId14"/>
    <p:sldId id="320" r:id="rId15"/>
    <p:sldId id="322" r:id="rId16"/>
    <p:sldId id="325" r:id="rId17"/>
    <p:sldId id="330" r:id="rId18"/>
    <p:sldId id="316" r:id="rId19"/>
    <p:sldId id="277" r:id="rId20"/>
    <p:sldId id="32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52D"/>
    <a:srgbClr val="565351"/>
    <a:srgbClr val="EEEFEE"/>
    <a:srgbClr val="405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6529A-5FDA-464A-B697-1B27D57C6ACD}" v="53" dt="2024-03-07T03:19:16.31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FB68-4AE8-4A33-A9F6-EE70C32DCE19}" type="datetimeFigureOut">
              <a:rPr lang="en-NZ" smtClean="0"/>
              <a:t>11/03/2024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23968-5C86-4DD8-9580-8F9C57DF0C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55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niq.zendesk.com/hc/en-nz/articles/6732047379343-Stocktake-End-of-Year-Dispensar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niq.zendesk.com/hc/en-nz/articles/6732033941775-Medicine-Details-Label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Andrew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1456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3297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11288-D479-E9AC-6304-837D5652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BD62AB-10B4-274A-B59B-6828B2F3E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22A66-77D4-4461-9988-9701C5BCE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hlinkClick r:id="rId3"/>
              </a:rPr>
              <a:t>Stocktake</a:t>
            </a:r>
            <a:r>
              <a:rPr lang="en-US">
                <a:hlinkClick r:id="rId3"/>
              </a:rPr>
              <a:t> End of Year Dispensary – Toniq (zendesk.com)</a:t>
            </a:r>
            <a:endParaRPr lang="en-US"/>
          </a:p>
          <a:p>
            <a:endParaRPr lang="en-US"/>
          </a:p>
          <a:p>
            <a:r>
              <a:rPr lang="en-NZ"/>
              <a:t>https://toniq.zendesk.com/hc/en-nz/articles/6732047379343-Stocktake-End-of-Year-Dispensary </a:t>
            </a:r>
          </a:p>
          <a:p>
            <a:endParaRPr lang="en-NZ"/>
          </a:p>
          <a:p>
            <a:endParaRPr lang="en-NZ"/>
          </a:p>
          <a:p>
            <a:r>
              <a:rPr lang="en-NZ" err="1"/>
              <a:t>Fifo</a:t>
            </a:r>
            <a:endParaRPr lang="en-NZ"/>
          </a:p>
          <a:p>
            <a:endParaRPr lang="en-NZ"/>
          </a:p>
          <a:p>
            <a:r>
              <a:rPr lang="en-NZ"/>
              <a:t>https://toniq.zendesk.com/hc/en-nz/articles/6732047621519-First-in-First-out-stock-valuation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7FBFE-7142-6DAA-A15F-BDD7C6BAB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457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58A84-6EDE-CF9E-FC3F-8AFF2704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C303F-B047-15EC-DBAF-97644F8F5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11B41-86B8-A9D1-8E67-2E04622DC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>
                <a:hlinkClick r:id="rId3"/>
              </a:rPr>
              <a:t>Medicine Details Labels – Toniq (zendesk.com)</a:t>
            </a:r>
            <a:endParaRPr lang="en-NZ"/>
          </a:p>
          <a:p>
            <a:endParaRPr lang="en-NZ"/>
          </a:p>
          <a:p>
            <a:r>
              <a:rPr lang="en-NZ"/>
              <a:t>https://toniq.zendesk.com/hc/en-nz/articles/6732033941775-Medicine-Details-Labels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A8E08-8284-9C07-F994-BE4812AE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114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2CB50-012A-FEA7-3249-9D0335744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E78E3-48AC-5A91-055B-79A035CE7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BA5B05-0C43-FEDA-8A57-CDEC5F178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\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ADC1F-35ED-AE82-6D52-1F30BBAC2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927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F69AF-3A5A-549E-DBA9-A3D5A9CC8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4F3754-203C-70F7-E737-4D9474E80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553155-481B-ED59-ECEC-8012E124E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\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FBFD1-C26E-43D5-CA01-97C0E79CB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2575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68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Andrew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137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Mention multi-site considerations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Remind people to always check procedures especially when it comes to GCH.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What we are showing them today is only a guide and they should refer to their SOP in the first instance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Zeroing stock maybe necessary in those circumstances.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038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135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814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257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365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26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846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3968-5C86-4DD8-9580-8F9C57DF0C12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514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A93D6-03C1-8347-9AD4-AB97E416C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23A64-DF3B-5545-832E-53C24C881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74831-C5AC-8E4D-84A2-ADBCF025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B213C-A805-2F44-B8E4-EAC5269D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2F11B-F391-D54F-9A01-5B4AEEDB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7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E55D-251C-C541-BD80-A5DB0D9B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FA44A-CB44-1B43-8C1D-D3BEF2EC1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8284B-51F4-F24F-89BA-236B090C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DD7C-0996-7E4B-BCBA-8C426C3A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328ED-25D8-384E-B714-128D33F2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93D5DF-214C-3647-83E7-D2D0BD469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9CA83-68C4-C241-BA37-4BEE8DB62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98DB-A3FE-8E44-849D-08A8AC72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FECF8-8150-5242-9301-46D7EBA1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A0A6-A8C8-BB4A-9031-C082B5D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A6EB-E71B-6049-952B-5A9910AA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1298-ECA4-D44E-BDD7-A55E8ED0D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62BA0-3DA9-864D-ACE6-5CA7A9BA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227F2-7286-4549-B964-FA031749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9D4D-2700-DA4B-82C8-94D49670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B00A-830C-1F49-968D-924AE710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CC29-B1E3-DC43-AC61-C820E91B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4D2BF-6568-A646-A391-8B1D1A78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B68C6-566D-5542-9B84-905F1C56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AACE3-9F5C-CE45-BF47-24DC00DF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76EF-D6B7-AB41-8934-7887283A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E71EF-038C-1742-84F9-D09C00BB4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7E21B-D327-B74B-B351-998F056DA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C5EED-71A3-C740-BEB7-AF41C1DE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A130B-CB6D-BC47-9ED6-2E0EB953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8F543-FF4A-D843-9A22-D191EB38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0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784F-457C-CB40-820B-372A28AA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F467C-D8E0-094A-97FB-D49F0C9A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2AEE7-F0F8-AB46-938D-B57E1F0FE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A4A2A-7D5B-9B45-BA58-027212654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B5350-75DD-B14D-AFCE-63F2D0512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E5777-728F-B948-853A-351D6CFC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79632-6AE1-904D-9B94-8A556DB5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C30A9-F323-2144-B78C-3F76F429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9964-6258-9F41-8A3F-82F8D91A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0CD2E-6B1A-774E-AE2A-EF6ACD2B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FF6AA-984E-8F40-BF20-0C023015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5C707-01DD-A043-9BB0-179980A7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4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AD3BC-5B76-9D4B-B680-42656AC0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C0F64-439F-4647-9D5C-38BE982B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EFB0E-58EB-4E4F-A295-0E4EA40E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63C1-8122-4742-92A8-96F01CC9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92B6-AF77-3645-9F55-6B4AB6C8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1EFAB-895B-A949-B4AF-150AD3492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5F67C-7B1B-E044-B280-185106A5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2D7C9-B816-8B49-8CC2-E7E4582C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433EE-21A4-6B4D-8167-7C4741FE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2B0D-8E53-8C4F-8DD9-53673155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D3256-B231-7A4D-B518-F59C93C23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FD4BF-4B85-5D47-97AA-BCD2DC44D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02E3F-BDF0-0442-AC2A-05E2626F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5A17-60F9-264B-A1DF-B65F6B62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7D957-EE95-6942-B498-7030430D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4D396-CE7A-D546-8061-3E859F7D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6CA42-0F15-D34B-9CE5-045F37D41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079E-7596-6541-AE4C-DE65970A2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92FE-E9F5-AF45-A024-0FB55309757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9A102-EC95-254B-8861-67BD72440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AE642-4CFB-594D-999A-A9B94396A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1FB0-9D40-BB46-A368-C8243C0A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niq.zendesk.com/hc/en-nz/articles/6732106466831-Stock-Value-Report" TargetMode="External"/><Relationship Id="rId5" Type="http://schemas.openxmlformats.org/officeDocument/2006/relationships/hyperlink" Target="https://toniq.zendesk.com/hc/en-nz/articles/9078503317391-Zeroing-Stock-for-full-shop-stocktak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toniq.zendesk.com/hc/en-nz/articles/6732103540623-How-do-I-complete-a-full-shop-manual-stocktake-and-reportin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toniq.zendesk.com/hc/en-nz/articles/6732103557135-Finding-Items-Missed-From-Stocktake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oniq.zendesk.com/hc/en-nz/articles/6732103459855-Checking-High-SOH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toniq.zendesk.com/hc/en-nz/articles/6732103614223-Find-Negative-Stock-for-a-Stockpoint-within-Rolling-Stocktak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niq.zendesk.com/hc/en-nz/articles/6732105429391-Stock-Value-Dead-Stock" TargetMode="External"/><Relationship Id="rId5" Type="http://schemas.openxmlformats.org/officeDocument/2006/relationships/hyperlink" Target="https://toniq.zendesk.com/hc/en-nz/articles/6732106466831-Stock-Value-Report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toniq.zendesk.com/hc/en-nz/articles/6732092085519-Buying-Multipl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019699"/>
            <a:ext cx="10951768" cy="573989"/>
          </a:xfrm>
        </p:spPr>
        <p:txBody>
          <a:bodyPr>
            <a:normAutofit fontScale="90000"/>
          </a:bodyPr>
          <a:lstStyle/>
          <a:p>
            <a:r>
              <a:rPr lang="en-NZ" b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Webinar –Stocktaking </a:t>
            </a:r>
            <a:endParaRPr lang="en-NZ" b="1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8B9DB4-6F0A-074B-865D-63EA8229B4C5}"/>
              </a:ext>
            </a:extLst>
          </p:cNvPr>
          <p:cNvSpPr txBox="1">
            <a:spLocks/>
          </p:cNvSpPr>
          <p:nvPr/>
        </p:nvSpPr>
        <p:spPr>
          <a:xfrm>
            <a:off x="1013563" y="4760778"/>
            <a:ext cx="2618362" cy="72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200">
                <a:solidFill>
                  <a:schemeClr val="bg1"/>
                </a:solidFill>
                <a:latin typeface="Lato"/>
                <a:ea typeface="Lato"/>
                <a:cs typeface="Lato"/>
              </a:rPr>
              <a:t>March 2024</a:t>
            </a:r>
          </a:p>
          <a:p>
            <a:pPr algn="r"/>
            <a:endParaRPr lang="en-NZ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D36C55-1194-434D-B9A2-15AFB4654BF0}"/>
              </a:ext>
            </a:extLst>
          </p:cNvPr>
          <p:cNvCxnSpPr>
            <a:cxnSpLocks/>
          </p:cNvCxnSpPr>
          <p:nvPr/>
        </p:nvCxnSpPr>
        <p:spPr>
          <a:xfrm>
            <a:off x="0" y="4684548"/>
            <a:ext cx="8004132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5ECEACB7-EC68-4D2F-9035-875871E86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132" y="5286955"/>
            <a:ext cx="3785834" cy="8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b="1">
                <a:solidFill>
                  <a:srgbClr val="405D44"/>
                </a:solidFill>
                <a:latin typeface="Lato Black"/>
              </a:rPr>
              <a:t>Dispensary - Stocktaking</a:t>
            </a:r>
            <a:endParaRPr lang="en-US" b="1">
              <a:solidFill>
                <a:srgbClr val="405D44"/>
              </a:solidFill>
              <a:latin typeface="Lato Black"/>
            </a:endParaRP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B0F277AC-C216-404B-99CD-B129B845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EA90D9-EB16-79A7-E3DB-17559A2D7229}"/>
              </a:ext>
            </a:extLst>
          </p:cNvPr>
          <p:cNvSpPr>
            <a:spLocks noGrp="1"/>
          </p:cNvSpPr>
          <p:nvPr/>
        </p:nvSpPr>
        <p:spPr>
          <a:xfrm>
            <a:off x="981075" y="15256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FA8CD-4E82-5F47-0A6B-F3A496F07B06}"/>
              </a:ext>
            </a:extLst>
          </p:cNvPr>
          <p:cNvSpPr>
            <a:spLocks noGrp="1"/>
          </p:cNvSpPr>
          <p:nvPr/>
        </p:nvSpPr>
        <p:spPr>
          <a:xfrm>
            <a:off x="1133475" y="16780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Zeroing stock for stocktake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Which way to stocktake? Toniq Mobile, or Stock check.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What did I miss?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Stock Valuation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501650" indent="-285750">
              <a:spcBef>
                <a:spcPts val="0"/>
              </a:spcBef>
              <a:buClr>
                <a:srgbClr val="00B050"/>
              </a:buClr>
            </a:pP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F8B4A-5C44-1A6D-37A6-B983B1EE6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77" y="2614989"/>
            <a:ext cx="5697997" cy="23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D24199-AFF5-4618-1292-1474620B5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FC914-9F37-CBFA-C2BF-72BC65A0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Dispensary – Stock Check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C9099-71AA-1810-018C-4BF5CCCD68B1}"/>
              </a:ext>
            </a:extLst>
          </p:cNvPr>
          <p:cNvSpPr>
            <a:spLocks noGrp="1"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2200"/>
              <a:t>3. Reports</a:t>
            </a:r>
          </a:p>
          <a:p>
            <a:pPr>
              <a:buClr>
                <a:srgbClr val="000000"/>
              </a:buClr>
            </a:pPr>
            <a:r>
              <a:rPr lang="en-US" sz="2200"/>
              <a:t>6. Stock reports</a:t>
            </a:r>
          </a:p>
          <a:p>
            <a:pPr>
              <a:buClr>
                <a:srgbClr val="000000"/>
              </a:buClr>
            </a:pPr>
            <a:r>
              <a:rPr lang="en-US" sz="2200"/>
              <a:t>1. Stock check</a:t>
            </a: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4E333CB7-2964-E13A-019D-C3A08DD3D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3C1309-40F4-9D1C-F9D7-96965414A788}"/>
              </a:ext>
            </a:extLst>
          </p:cNvPr>
          <p:cNvSpPr>
            <a:spLocks noGrp="1"/>
          </p:cNvSpPr>
          <p:nvPr/>
        </p:nvSpPr>
        <p:spPr>
          <a:xfrm>
            <a:off x="981075" y="15256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80E711-FFBB-D42B-1FC9-EFEAC66AD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335" y="639520"/>
            <a:ext cx="6766587" cy="50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08B1E-7002-F599-50EE-3E86FD8F3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0DAE1-5763-1204-A0D6-293B5C17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Dispensary Stocktaking - Barcodes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A99C1-058F-8497-CC33-2864E04B9C2D}"/>
              </a:ext>
            </a:extLst>
          </p:cNvPr>
          <p:cNvSpPr>
            <a:spLocks noGrp="1"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2200"/>
              <a:t>No barcode?</a:t>
            </a:r>
          </a:p>
          <a:p>
            <a:pPr marL="501650">
              <a:spcBef>
                <a:spcPts val="0"/>
              </a:spcBef>
              <a:buClr>
                <a:srgbClr val="00B050"/>
              </a:buClr>
            </a:pPr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FE39B-86E4-07E5-CED6-113393AB5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641624"/>
            <a:ext cx="6903720" cy="5574752"/>
          </a:xfrm>
          <a:prstGeom prst="rect">
            <a:avLst/>
          </a:prstGeom>
        </p:spPr>
      </p:pic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24E36DEC-1E82-DFF2-DF7D-A1675DE6F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5CF10D-F051-B87D-4096-AFC11AE2B8A5}"/>
              </a:ext>
            </a:extLst>
          </p:cNvPr>
          <p:cNvSpPr>
            <a:spLocks noGrp="1"/>
          </p:cNvSpPr>
          <p:nvPr/>
        </p:nvSpPr>
        <p:spPr>
          <a:xfrm>
            <a:off x="981075" y="15256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234E9-EBD7-BD83-B433-0C23E4594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0BC3-8021-96F3-5E09-033CDF2A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405D44"/>
                </a:solidFill>
                <a:latin typeface="Lato Black"/>
              </a:rPr>
              <a:t>Toniq Mobile Special</a:t>
            </a: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9B7D7C3B-3DE2-362B-04CB-D7F4E897C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DFDF1D-A5A9-8EA3-2835-8B0C4EC9879B}"/>
              </a:ext>
            </a:extLst>
          </p:cNvPr>
          <p:cNvSpPr>
            <a:spLocks noGrp="1"/>
          </p:cNvSpPr>
          <p:nvPr/>
        </p:nvSpPr>
        <p:spPr>
          <a:xfrm>
            <a:off x="981075" y="1525689"/>
            <a:ext cx="30988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Webinar special: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$100 (usually $300)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Monthly cost $15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Cancel at any time</a:t>
            </a:r>
          </a:p>
          <a:p>
            <a:pPr>
              <a:buClr>
                <a:srgbClr val="000000"/>
              </a:buClr>
            </a:pPr>
            <a:endParaRPr lang="en-ZA" sz="2000">
              <a:ea typeface="Lato Light"/>
              <a:cs typeface="Lato Light"/>
            </a:endParaRPr>
          </a:p>
          <a:p>
            <a:pPr>
              <a:buClr>
                <a:srgbClr val="000000"/>
              </a:buClr>
            </a:pP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8AEA3D1-0D83-A4C5-023D-C45160750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880" y="543560"/>
            <a:ext cx="2112498" cy="4582160"/>
          </a:xfrm>
          <a:prstGeom prst="rect">
            <a:avLst/>
          </a:prstGeom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F24F03EC-114B-84F1-F3D3-A60AA0746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191" y="543560"/>
            <a:ext cx="2112498" cy="4582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FBBE54-C41A-2DA5-A080-5FECA5463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458" y="3845132"/>
            <a:ext cx="926250" cy="18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F0D03-A691-6F56-7D7D-2EC333C04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9602" y="3845132"/>
            <a:ext cx="1095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264CF9-A264-1A45-5313-CBE584A21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8C50F-CA2E-9DE4-AFFC-217AA6E5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Still not using NZF?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7AF045-BD09-58A7-B4EE-9DD4E4EDE98A}"/>
              </a:ext>
            </a:extLst>
          </p:cNvPr>
          <p:cNvSpPr>
            <a:spLocks noGrp="1"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2200"/>
              <a:t>Over half of pharmacies do!</a:t>
            </a:r>
          </a:p>
          <a:p>
            <a:pPr>
              <a:buClr>
                <a:srgbClr val="000000"/>
              </a:buClr>
            </a:pPr>
            <a:r>
              <a:rPr lang="en-US" sz="2200"/>
              <a:t>Webinar special sign up today and receive 6 months free</a:t>
            </a:r>
          </a:p>
          <a:p>
            <a:pPr>
              <a:buClr>
                <a:srgbClr val="000000"/>
              </a:buClr>
            </a:pPr>
            <a:r>
              <a:rPr lang="en-US" sz="2200"/>
              <a:t>Register now: https://toniq.nz/nzf/</a:t>
            </a:r>
          </a:p>
          <a:p>
            <a:pPr>
              <a:buClr>
                <a:srgbClr val="000000"/>
              </a:buClr>
            </a:pPr>
            <a:endParaRPr lang="en-US" sz="2200"/>
          </a:p>
          <a:p>
            <a:pPr>
              <a:buClr>
                <a:srgbClr val="000000"/>
              </a:buClr>
            </a:pPr>
            <a:endParaRPr lang="en-US" sz="22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B53DB2-19D5-4A04-9FED-26FFDD1B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8734"/>
            <a:ext cx="6903720" cy="51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65A6B769-E813-D13A-2BCB-F5F8BF73C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>
            <a:normAutofit/>
          </a:bodyPr>
          <a:lstStyle/>
          <a:p>
            <a:r>
              <a:rPr lang="da-DK" b="1" err="1">
                <a:solidFill>
                  <a:srgbClr val="565351"/>
                </a:solidFill>
                <a:latin typeface="Lato Black"/>
                <a:ea typeface="Lato Black"/>
                <a:cs typeface="Lato Black"/>
              </a:rPr>
              <a:t>Toniq</a:t>
            </a:r>
            <a:r>
              <a:rPr lang="da-DK" b="1">
                <a:solidFill>
                  <a:srgbClr val="565351"/>
                </a:solidFill>
                <a:latin typeface="Lato Black"/>
                <a:ea typeface="Lato Black"/>
                <a:cs typeface="Lato Black"/>
              </a:rPr>
              <a:t> Help and Knowledge Base</a:t>
            </a:r>
            <a:endParaRPr lang="en-US" b="1" err="1">
              <a:solidFill>
                <a:srgbClr val="405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B0F277AC-C216-404B-99CD-B129B845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C3D40-7680-AFE9-A72F-687AC855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4375"/>
          </a:xfrm>
        </p:spPr>
        <p:txBody>
          <a:bodyPr>
            <a:normAutofit/>
          </a:bodyPr>
          <a:lstStyle/>
          <a:p>
            <a:r>
              <a:rPr lang="en-NZ"/>
              <a:t>Further information can be found in the Toniq Knowledge base:</a:t>
            </a:r>
          </a:p>
          <a:p>
            <a:pPr marL="0" indent="0">
              <a:buNone/>
            </a:pPr>
            <a:endParaRPr lang="en-NZ"/>
          </a:p>
          <a:p>
            <a:pPr marL="457200" lvl="1" indent="0">
              <a:buNone/>
            </a:pPr>
            <a:r>
              <a:rPr lang="en-NZ" sz="4000" b="1"/>
              <a:t>toniq.nz/help</a:t>
            </a:r>
          </a:p>
          <a:p>
            <a:endParaRPr lang="en-NZ"/>
          </a:p>
          <a:p>
            <a:r>
              <a:rPr lang="en-NZ"/>
              <a:t>Questions?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68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EFF1E464-9A09-F878-F104-0A08B1C67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132" y="5286955"/>
            <a:ext cx="3785834" cy="8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8FA6C186-2C75-5C6C-54C3-27D2E39912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b="1">
                <a:solidFill>
                  <a:srgbClr val="405D44"/>
                </a:solidFill>
                <a:latin typeface="Lato Black"/>
              </a:rPr>
              <a:t>Stocktaking - overview</a:t>
            </a:r>
            <a:endParaRPr lang="en-US" b="1" err="1">
              <a:solidFill>
                <a:srgbClr val="405D44"/>
              </a:solidFill>
              <a:latin typeface="Lato Black"/>
            </a:endParaRP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B0F277AC-C216-404B-99CD-B129B845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EA90D9-EB16-79A7-E3DB-17559A2D7229}"/>
              </a:ext>
            </a:extLst>
          </p:cNvPr>
          <p:cNvSpPr>
            <a:spLocks noGrp="1"/>
          </p:cNvSpPr>
          <p:nvPr/>
        </p:nvSpPr>
        <p:spPr>
          <a:xfrm>
            <a:off x="981075" y="152568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000">
                <a:cs typeface="Calibri"/>
              </a:rPr>
              <a:t>Important notes:</a:t>
            </a:r>
          </a:p>
          <a:p>
            <a:pPr lvl="1"/>
            <a:r>
              <a:rPr lang="en-NZ" sz="1600">
                <a:cs typeface="Calibri"/>
              </a:rPr>
              <a:t>Always check and follow SOP’s</a:t>
            </a:r>
          </a:p>
          <a:p>
            <a:pPr lvl="1"/>
            <a:r>
              <a:rPr lang="en-NZ" sz="1600">
                <a:cs typeface="Calibri"/>
              </a:rPr>
              <a:t>Always consider all stock points – especially important for multi sites</a:t>
            </a:r>
          </a:p>
          <a:p>
            <a:r>
              <a:rPr lang="en-NZ" sz="2000">
                <a:cs typeface="Calibri"/>
              </a:rPr>
              <a:t>Before you start</a:t>
            </a:r>
          </a:p>
          <a:p>
            <a:pPr lvl="1"/>
            <a:r>
              <a:rPr lang="en-NZ" sz="1600">
                <a:cs typeface="Calibri"/>
              </a:rPr>
              <a:t>Stock reports/valuation</a:t>
            </a:r>
          </a:p>
          <a:p>
            <a:pPr lvl="1"/>
            <a:r>
              <a:rPr lang="en-NZ" sz="1600">
                <a:cs typeface="Calibri"/>
              </a:rPr>
              <a:t>Database backup</a:t>
            </a:r>
          </a:p>
          <a:p>
            <a:pPr lvl="1"/>
            <a:r>
              <a:rPr lang="en-NZ" sz="1600">
                <a:cs typeface="Calibri"/>
              </a:rPr>
              <a:t>Consider:</a:t>
            </a:r>
          </a:p>
          <a:p>
            <a:pPr lvl="2"/>
            <a:r>
              <a:rPr lang="en-NZ" sz="1200">
                <a:cs typeface="Calibri"/>
              </a:rPr>
              <a:t>Receiving orders</a:t>
            </a:r>
          </a:p>
          <a:p>
            <a:pPr lvl="2"/>
            <a:r>
              <a:rPr lang="en-NZ" sz="1200">
                <a:cs typeface="Calibri"/>
              </a:rPr>
              <a:t>Things you may have processed but not packed</a:t>
            </a:r>
          </a:p>
          <a:p>
            <a:pPr lvl="3"/>
            <a:r>
              <a:rPr lang="en-NZ" sz="1000">
                <a:cs typeface="Calibri"/>
              </a:rPr>
              <a:t>Repeats</a:t>
            </a:r>
          </a:p>
          <a:p>
            <a:pPr lvl="3"/>
            <a:r>
              <a:rPr lang="en-NZ" sz="1000">
                <a:cs typeface="Calibri"/>
              </a:rPr>
              <a:t>Owings</a:t>
            </a:r>
          </a:p>
          <a:p>
            <a:pPr lvl="3"/>
            <a:r>
              <a:rPr lang="en-NZ" sz="1000" err="1">
                <a:cs typeface="Calibri"/>
              </a:rPr>
              <a:t>Dosepacks</a:t>
            </a:r>
            <a:r>
              <a:rPr lang="en-NZ" sz="1000">
                <a:cs typeface="Calibri"/>
              </a:rPr>
              <a:t> and Cycles</a:t>
            </a:r>
          </a:p>
        </p:txBody>
      </p:sp>
    </p:spTree>
    <p:extLst>
      <p:ext uri="{BB962C8B-B14F-4D97-AF65-F5344CB8AC3E}">
        <p14:creationId xmlns:p14="http://schemas.microsoft.com/office/powerpoint/2010/main" val="4139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Preparation </a:t>
            </a:r>
            <a:endParaRPr lang="en-US" b="1">
              <a:solidFill>
                <a:srgbClr val="405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B0F277AC-C216-404B-99CD-B129B845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EA90D9-EB16-79A7-E3DB-17559A2D7229}"/>
              </a:ext>
            </a:extLst>
          </p:cNvPr>
          <p:cNvSpPr>
            <a:spLocks noGrp="1"/>
          </p:cNvSpPr>
          <p:nvPr/>
        </p:nvSpPr>
        <p:spPr>
          <a:xfrm>
            <a:off x="981075" y="152568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ZA" sz="2000">
                <a:ea typeface="Lato Light"/>
                <a:cs typeface="Lato Light"/>
              </a:rPr>
              <a:t>When are you going to do your stocktake? (While open or after hours?)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How many people are needed?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How long will it take?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Are you </a:t>
            </a:r>
            <a:r>
              <a:rPr lang="en-ZA" sz="2000">
                <a:ea typeface="Lato Light"/>
                <a:cs typeface="Lato Light"/>
                <a:hlinkClick r:id="rId5"/>
              </a:rPr>
              <a:t>zeroing stock</a:t>
            </a:r>
            <a:r>
              <a:rPr lang="en-ZA" sz="2000">
                <a:ea typeface="Lato Light"/>
                <a:cs typeface="Lato Light"/>
              </a:rPr>
              <a:t> first?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Multi-site?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Stock Value Report before </a:t>
            </a:r>
            <a:r>
              <a:rPr lang="en-ZA" sz="2000">
                <a:ea typeface="Lato Light"/>
                <a:cs typeface="Lato Light"/>
                <a:hlinkClick r:id="rId6"/>
              </a:rPr>
              <a:t>stocktake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Corporate SOP's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Rolling </a:t>
            </a:r>
            <a:r>
              <a:rPr lang="en-US" b="1" err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Stocktake</a:t>
            </a:r>
            <a:endParaRPr lang="en-US" b="1" err="1">
              <a:solidFill>
                <a:srgbClr val="405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B0F277AC-C216-404B-99CD-B129B845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EA90D9-EB16-79A7-E3DB-17559A2D7229}"/>
              </a:ext>
            </a:extLst>
          </p:cNvPr>
          <p:cNvSpPr>
            <a:spLocks noGrp="1"/>
          </p:cNvSpPr>
          <p:nvPr/>
        </p:nvSpPr>
        <p:spPr>
          <a:xfrm>
            <a:off x="7991475" y="1525689"/>
            <a:ext cx="3505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ZA" sz="2000">
                <a:ea typeface="Lato Light"/>
                <a:cs typeface="Lato Light"/>
              </a:rPr>
              <a:t>In Stock or sold within – 180 days includes seasonal items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Include Hidden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Items in roll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Sort order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  <a:hlinkClick r:id="rId5"/>
              </a:rPr>
              <a:t>Toni Article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0B8256B-D106-4F79-3759-6C839BBD0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00" y="1188720"/>
            <a:ext cx="6688399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Rolling </a:t>
            </a:r>
            <a:r>
              <a:rPr lang="en-US" b="1" err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Stocktake</a:t>
            </a:r>
            <a:endParaRPr lang="en-US" b="1" err="1">
              <a:solidFill>
                <a:srgbClr val="405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B0F277AC-C216-404B-99CD-B129B845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EA90D9-EB16-79A7-E3DB-17559A2D7229}"/>
              </a:ext>
            </a:extLst>
          </p:cNvPr>
          <p:cNvSpPr>
            <a:spLocks noGrp="1"/>
          </p:cNvSpPr>
          <p:nvPr/>
        </p:nvSpPr>
        <p:spPr>
          <a:xfrm>
            <a:off x="7991475" y="1393609"/>
            <a:ext cx="3505200" cy="44834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AutoNum type="arabicPeriod"/>
            </a:pPr>
            <a:r>
              <a:rPr lang="en-ZA" sz="2000">
                <a:ea typeface="Lato Light"/>
                <a:cs typeface="Lato Light"/>
              </a:rPr>
              <a:t>Finish for now, return to this screen when continuing</a:t>
            </a:r>
            <a:endParaRPr lang="en-US"/>
          </a:p>
          <a:p>
            <a:pPr marL="457200" indent="-457200">
              <a:buClr>
                <a:srgbClr val="000000"/>
              </a:buClr>
              <a:buAutoNum type="arabicPeriod"/>
            </a:pPr>
            <a:r>
              <a:rPr lang="en-ZA" sz="2000">
                <a:ea typeface="Lato Light"/>
                <a:cs typeface="Lato Light"/>
              </a:rPr>
              <a:t>Finish for now, Move on to the next roll of products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r>
              <a:rPr lang="en-ZA" sz="2000">
                <a:ea typeface="Lato Light"/>
                <a:cs typeface="Lato Light"/>
              </a:rPr>
              <a:t>Keep on stocktaking now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  <a:buAutoNum type="arabicPeriod"/>
            </a:pP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AC9EB6F-A88A-D55B-0D43-5E755ECD1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40" y="1710942"/>
            <a:ext cx="6969760" cy="2389636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52B6A88-7F6A-B3B6-8DFE-C710166EA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340" y="3432810"/>
            <a:ext cx="4759960" cy="24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Missed items from </a:t>
            </a:r>
            <a:r>
              <a:rPr lang="en-US" b="1" err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Stocktake</a:t>
            </a:r>
            <a:endParaRPr lang="en-US" b="1" err="1">
              <a:solidFill>
                <a:srgbClr val="405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B0F277AC-C216-404B-99CD-B129B845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EA90D9-EB16-79A7-E3DB-17559A2D7229}"/>
              </a:ext>
            </a:extLst>
          </p:cNvPr>
          <p:cNvSpPr>
            <a:spLocks noGrp="1"/>
          </p:cNvSpPr>
          <p:nvPr/>
        </p:nvSpPr>
        <p:spPr>
          <a:xfrm>
            <a:off x="7991475" y="1525689"/>
            <a:ext cx="3505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ZA" sz="2000">
                <a:ea typeface="Lato Light"/>
                <a:cs typeface="Lato Light"/>
              </a:rPr>
              <a:t>In Stock or sold within – 180 days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No stocktake since (days) 30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Include Hidden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Items in roll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Sort order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  <a:hlinkClick r:id="rId5"/>
              </a:rPr>
              <a:t>Toni Article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  <a:hlinkClick r:id="rId5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43ADFA3-EAD9-87EF-33A5-B2E47EF13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00" y="1127760"/>
            <a:ext cx="6657919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General </a:t>
            </a:r>
            <a:r>
              <a:rPr lang="en-US" b="1" err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Stocktake</a:t>
            </a:r>
            <a:endParaRPr lang="en-US" b="1" err="1">
              <a:solidFill>
                <a:srgbClr val="405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B0F277AC-C216-404B-99CD-B129B845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EA90D9-EB16-79A7-E3DB-17559A2D7229}"/>
              </a:ext>
            </a:extLst>
          </p:cNvPr>
          <p:cNvSpPr>
            <a:spLocks noGrp="1"/>
          </p:cNvSpPr>
          <p:nvPr/>
        </p:nvSpPr>
        <p:spPr>
          <a:xfrm>
            <a:off x="7991475" y="1525689"/>
            <a:ext cx="3505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ZA" sz="2000">
                <a:ea typeface="Lato Light"/>
                <a:cs typeface="Lato Light"/>
              </a:rPr>
              <a:t>General Stocktake for scanning random items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F4 Stock to change one item</a:t>
            </a:r>
            <a:endParaRPr lang="en-ZA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237451D-DECD-F4DE-EAEA-B210E4925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" y="1393810"/>
            <a:ext cx="7233920" cy="2028220"/>
          </a:xfrm>
          <a:prstGeom prst="rect">
            <a:avLst/>
          </a:prstGeom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DB1A9AD-A811-BA18-BA78-354517158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" y="3809683"/>
            <a:ext cx="2506980" cy="1717675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0400B9D-D756-4D0B-5ABC-FC088705A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954" y="3027680"/>
            <a:ext cx="3067611" cy="295656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53C345-D057-99FF-6017-82D7DF7DC55E}"/>
              </a:ext>
            </a:extLst>
          </p:cNvPr>
          <p:cNvCxnSpPr/>
          <p:nvPr/>
        </p:nvCxnSpPr>
        <p:spPr>
          <a:xfrm flipV="1">
            <a:off x="2438400" y="3388360"/>
            <a:ext cx="1930400" cy="1097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Post </a:t>
            </a:r>
            <a:r>
              <a:rPr lang="en-US" b="1" err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Stocktake</a:t>
            </a:r>
            <a:r>
              <a:rPr lang="en-US" b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 Reporting</a:t>
            </a:r>
            <a:endParaRPr lang="en-US" b="1">
              <a:solidFill>
                <a:srgbClr val="405D4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B0F277AC-C216-404B-99CD-B129B845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EA90D9-EB16-79A7-E3DB-17559A2D7229}"/>
              </a:ext>
            </a:extLst>
          </p:cNvPr>
          <p:cNvSpPr>
            <a:spLocks noGrp="1"/>
          </p:cNvSpPr>
          <p:nvPr/>
        </p:nvSpPr>
        <p:spPr>
          <a:xfrm>
            <a:off x="1529715" y="1525689"/>
            <a:ext cx="996696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ZA" sz="2000">
                <a:ea typeface="Lato Light"/>
                <a:cs typeface="Lato Light"/>
                <a:hlinkClick r:id="rId5"/>
              </a:rPr>
              <a:t>Stock Value</a:t>
            </a:r>
            <a:endParaRPr lang="en-ZA" sz="2000">
              <a:ea typeface="Lato Light"/>
              <a:cs typeface="Lato Light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  <a:hlinkClick r:id="rId6"/>
              </a:rPr>
              <a:t>Dead Stock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  <a:hlinkClick r:id="rId7"/>
              </a:rPr>
              <a:t>Negative Stock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  <a:hlinkClick r:id="rId8"/>
              </a:rPr>
              <a:t>High Stock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  <a:hlinkClick r:id="rId9"/>
              </a:rPr>
              <a:t>Buying multiples need fixing?</a:t>
            </a: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buClr>
                <a:srgbClr val="000000"/>
              </a:buClr>
            </a:pP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DBFC-58FA-5445-BE32-1F7663DB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40"/>
            <a:ext cx="10515600" cy="7467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405D44"/>
                </a:solidFill>
                <a:latin typeface="Lato Black"/>
                <a:ea typeface="Lato Black"/>
                <a:cs typeface="Lato Black"/>
              </a:rPr>
              <a:t>Toniq Mobile</a:t>
            </a:r>
            <a:endParaRPr lang="en-US"/>
          </a:p>
        </p:txBody>
      </p:sp>
      <p:pic>
        <p:nvPicPr>
          <p:cNvPr id="5" name="Picture 4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B0F277AC-C216-404B-99CD-B129B845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752" y="6159948"/>
            <a:ext cx="1567105" cy="332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EA90D9-EB16-79A7-E3DB-17559A2D7229}"/>
              </a:ext>
            </a:extLst>
          </p:cNvPr>
          <p:cNvSpPr>
            <a:spLocks noGrp="1"/>
          </p:cNvSpPr>
          <p:nvPr/>
        </p:nvSpPr>
        <p:spPr>
          <a:xfrm>
            <a:off x="981075" y="1525689"/>
            <a:ext cx="30988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ZA" sz="2000">
                <a:ea typeface="Lato Light"/>
                <a:cs typeface="Lato Light"/>
              </a:rPr>
              <a:t>Easy stocktaking through Android app</a:t>
            </a:r>
          </a:p>
          <a:p>
            <a:pPr>
              <a:buClr>
                <a:srgbClr val="000000"/>
              </a:buClr>
            </a:pPr>
            <a:r>
              <a:rPr lang="en-ZA" sz="2000">
                <a:ea typeface="Lato Light"/>
                <a:cs typeface="Lato Light"/>
              </a:rPr>
              <a:t>Can run on dedicated devices or phones with decent cameras</a:t>
            </a:r>
          </a:p>
          <a:p>
            <a:pPr marL="0" indent="0">
              <a:buClr>
                <a:srgbClr val="000000"/>
              </a:buClr>
              <a:buNone/>
            </a:pPr>
            <a:endParaRPr lang="en-ZA" sz="20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FD1B7C5-D50C-25C4-EFA6-AB69517FD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111" y="543560"/>
            <a:ext cx="2112498" cy="4582160"/>
          </a:xfrm>
          <a:prstGeom prst="rect">
            <a:avLst/>
          </a:prstGeom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3BCCAAEB-2E2A-58ED-EB04-F0590AFA0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191" y="543560"/>
            <a:ext cx="2112498" cy="45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A5F3F2895614F890D2B0170F9FA09" ma:contentTypeVersion="2" ma:contentTypeDescription="Create a new document." ma:contentTypeScope="" ma:versionID="245d38e4c8657c28e11bfccff12c3c8c">
  <xsd:schema xmlns:xsd="http://www.w3.org/2001/XMLSchema" xmlns:xs="http://www.w3.org/2001/XMLSchema" xmlns:p="http://schemas.microsoft.com/office/2006/metadata/properties" xmlns:ns2="dc4c3b6f-ca7d-4d58-9bb3-deba81de2b4a" targetNamespace="http://schemas.microsoft.com/office/2006/metadata/properties" ma:root="true" ma:fieldsID="c819e9f6edc85266611bae30b9c49220" ns2:_="">
    <xsd:import namespace="dc4c3b6f-ca7d-4d58-9bb3-deba81de2b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c3b6f-ca7d-4d58-9bb3-deba81de2b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24136-3398-4672-B91B-19EB498711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C681BD-DB2F-474D-BE32-E40067B03C71}">
  <ds:schemaRefs>
    <ds:schemaRef ds:uri="dc4c3b6f-ca7d-4d58-9bb3-deba81de2b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AF88D1-CA1A-43F6-8FAC-57D830FD5577}">
  <ds:schemaRefs>
    <ds:schemaRef ds:uri="dc4c3b6f-ca7d-4d58-9bb3-deba81de2b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Webinar –Stocktaking </vt:lpstr>
      <vt:lpstr>Stocktaking - overview</vt:lpstr>
      <vt:lpstr>Preparation </vt:lpstr>
      <vt:lpstr>Rolling Stocktake</vt:lpstr>
      <vt:lpstr>Rolling Stocktake</vt:lpstr>
      <vt:lpstr>Missed items from Stocktake</vt:lpstr>
      <vt:lpstr>General Stocktake</vt:lpstr>
      <vt:lpstr>Post Stocktake Reporting</vt:lpstr>
      <vt:lpstr>Toniq Mobile</vt:lpstr>
      <vt:lpstr>Dispensary - Stocktaking</vt:lpstr>
      <vt:lpstr>Dispensary – Stock Check</vt:lpstr>
      <vt:lpstr>Dispensary Stocktaking - Barcodes</vt:lpstr>
      <vt:lpstr>Toniq Mobile Special</vt:lpstr>
      <vt:lpstr>Still not using NZF?</vt:lpstr>
      <vt:lpstr>Toniq Help and Knowledge Base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craig.thompson@toniq.co.nz</dc:creator>
  <cp:revision>2</cp:revision>
  <cp:lastPrinted>2019-12-16T18:20:23Z</cp:lastPrinted>
  <dcterms:created xsi:type="dcterms:W3CDTF">2018-08-20T08:04:56Z</dcterms:created>
  <dcterms:modified xsi:type="dcterms:W3CDTF">2024-03-12T01:49:34Z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0x0101003653DB9AEF7F214D85FE6BBDFAE81BCB</vt:lpwstr>
  </property>
</Properties>
</file>